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9" d="100"/>
          <a:sy n="89" d="100"/>
        </p:scale>
        <p:origin x="45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0632C-E49A-41C4-880C-31F272EF2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8272291" cy="1646302"/>
          </a:xfrm>
        </p:spPr>
        <p:txBody>
          <a:bodyPr/>
          <a:lstStyle/>
          <a:p>
            <a:pPr algn="ctr"/>
            <a:r>
              <a:rPr lang="en-US" dirty="0"/>
              <a:t>INFO 7390 – Midterm – Zillow Data 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D58F7-C1F9-4C79-BBAC-D16D98E0EA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7</a:t>
            </a:r>
          </a:p>
          <a:p>
            <a:r>
              <a:rPr lang="en-US" dirty="0" err="1"/>
              <a:t>Devesh</a:t>
            </a:r>
            <a:r>
              <a:rPr lang="en-US" dirty="0"/>
              <a:t> &amp; Soham</a:t>
            </a:r>
          </a:p>
        </p:txBody>
      </p:sp>
    </p:spTree>
    <p:extLst>
      <p:ext uri="{BB962C8B-B14F-4D97-AF65-F5344CB8AC3E}">
        <p14:creationId xmlns:p14="http://schemas.microsoft.com/office/powerpoint/2010/main" val="755342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23BC0-870A-4718-917F-EBAAF4F00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31820"/>
            <a:ext cx="9175004" cy="6323525"/>
          </a:xfrm>
        </p:spPr>
        <p:txBody>
          <a:bodyPr>
            <a:normAutofit/>
          </a:bodyPr>
          <a:lstStyle/>
          <a:p>
            <a:r>
              <a:rPr lang="en-US" sz="2800" dirty="0"/>
              <a:t>Geospatial Search</a:t>
            </a:r>
          </a:p>
          <a:p>
            <a:endParaRPr lang="en-US" sz="2800" dirty="0"/>
          </a:p>
          <a:p>
            <a:r>
              <a:rPr lang="en-US" dirty="0"/>
              <a:t>Geospatial Search Service – find all locations within a fixed radius from the requested latitude and longitude, if less than 10 records found then double the search radius. Compute the haversine distance and return top 10 results.</a:t>
            </a:r>
          </a:p>
          <a:p>
            <a:pPr lvl="1"/>
            <a:r>
              <a:rPr lang="en-US" dirty="0"/>
              <a:t>Method – http – GET</a:t>
            </a:r>
          </a:p>
          <a:p>
            <a:pPr lvl="1"/>
            <a:r>
              <a:rPr lang="en-US" dirty="0"/>
              <a:t>URL – http://35.192.35.231:8000/search/{latitude}/{longitude}</a:t>
            </a:r>
          </a:p>
          <a:p>
            <a:pPr lvl="1"/>
            <a:r>
              <a:rPr lang="en-US" dirty="0"/>
              <a:t>Body –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sz="3200" dirty="0"/>
          </a:p>
          <a:p>
            <a:endParaRPr lang="en-US" sz="2800" dirty="0"/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67FE14-C0E3-4662-A01D-C3F41075D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727" y="3030827"/>
            <a:ext cx="6591646" cy="332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39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AEF8FC-C338-4747-91F2-5671AEA3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6349" y="1379269"/>
            <a:ext cx="6223476" cy="38814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5C2B1D-64D4-4987-A5E7-71A966837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80" y="1379270"/>
            <a:ext cx="525506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48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648FE-E3DE-4472-8D1F-22542BD4C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9449"/>
            <a:ext cx="8596668" cy="5521914"/>
          </a:xfrm>
        </p:spPr>
        <p:txBody>
          <a:bodyPr>
            <a:normAutofit/>
          </a:bodyPr>
          <a:lstStyle/>
          <a:p>
            <a:r>
              <a:rPr lang="en-US" sz="2800" dirty="0"/>
              <a:t>Data Ingestion, EDA and Wrangling</a:t>
            </a:r>
          </a:p>
          <a:p>
            <a:endParaRPr lang="en-US" sz="2800" dirty="0"/>
          </a:p>
          <a:p>
            <a:r>
              <a:rPr lang="en-US" sz="2800" dirty="0"/>
              <a:t>Ingestion</a:t>
            </a:r>
          </a:p>
          <a:p>
            <a:r>
              <a:rPr lang="en-US" dirty="0"/>
              <a:t>Loaded the train data set for years 2016 and 2017</a:t>
            </a:r>
          </a:p>
          <a:p>
            <a:r>
              <a:rPr lang="en-US" dirty="0"/>
              <a:t>Loaded the property data sets for years 2016 and 2017</a:t>
            </a:r>
          </a:p>
          <a:p>
            <a:r>
              <a:rPr lang="en-US" dirty="0"/>
              <a:t>Merged the files and added a column for the year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22297-263C-4718-B54E-4F5C026BE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656" y="3652887"/>
            <a:ext cx="6989976" cy="275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6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A136F-2DE2-42DD-A396-978DDEC21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72359"/>
            <a:ext cx="8596668" cy="5669003"/>
          </a:xfrm>
        </p:spPr>
        <p:txBody>
          <a:bodyPr/>
          <a:lstStyle/>
          <a:p>
            <a:r>
              <a:rPr lang="en-US" sz="2400" dirty="0"/>
              <a:t>Exploratory Data Analysis and Data Wrangling</a:t>
            </a:r>
          </a:p>
          <a:p>
            <a:endParaRPr lang="en-US" sz="2400" dirty="0"/>
          </a:p>
          <a:p>
            <a:r>
              <a:rPr lang="en-US" dirty="0"/>
              <a:t>Plotting Histogram and Box Plot of Log errors to see the distribution and anomalies </a:t>
            </a:r>
          </a:p>
          <a:p>
            <a:r>
              <a:rPr lang="en-US" dirty="0"/>
              <a:t>Trend analysis of log error with monthly sales transactions</a:t>
            </a:r>
          </a:p>
          <a:p>
            <a:r>
              <a:rPr lang="en-US" dirty="0"/>
              <a:t>Missing data analysis</a:t>
            </a:r>
          </a:p>
          <a:p>
            <a:pPr lvl="1"/>
            <a:r>
              <a:rPr lang="en-US" dirty="0"/>
              <a:t>Using threshold values for eliminating data( 70%)</a:t>
            </a:r>
          </a:p>
          <a:p>
            <a:pPr lvl="1"/>
            <a:r>
              <a:rPr lang="en-US" dirty="0"/>
              <a:t>Removing the outliers of the log error based on box plot inference</a:t>
            </a:r>
          </a:p>
          <a:p>
            <a:pPr lvl="1"/>
            <a:r>
              <a:rPr lang="en-US" dirty="0"/>
              <a:t>Supervised learning algorithm</a:t>
            </a:r>
          </a:p>
          <a:p>
            <a:pPr lvl="2"/>
            <a:r>
              <a:rPr lang="en-US" dirty="0"/>
              <a:t>Nearest Centroid to predict categorical information</a:t>
            </a:r>
          </a:p>
          <a:p>
            <a:pPr marL="914400" lvl="2" indent="0">
              <a:buNone/>
            </a:pPr>
            <a:r>
              <a:rPr lang="en-US" dirty="0" err="1"/>
              <a:t>Eg</a:t>
            </a:r>
            <a:r>
              <a:rPr lang="en-US" dirty="0"/>
              <a:t>. Using Latitude and Longitude to predict Region-Neighborhood-Id</a:t>
            </a:r>
          </a:p>
          <a:p>
            <a:pPr marL="914400" lvl="2" indent="0">
              <a:buNone/>
            </a:pPr>
            <a:r>
              <a:rPr lang="en-US" dirty="0"/>
              <a:t>K-Nearest Neighbors Classifiers</a:t>
            </a:r>
          </a:p>
          <a:p>
            <a:pPr marL="914400" lvl="2" indent="0">
              <a:buNone/>
            </a:pPr>
            <a:r>
              <a:rPr lang="en-US" dirty="0" err="1"/>
              <a:t>Eg</a:t>
            </a:r>
            <a:r>
              <a:rPr lang="en-US" dirty="0"/>
              <a:t>. Using finishedsquarefeet12, </a:t>
            </a:r>
            <a:r>
              <a:rPr lang="en-US" dirty="0" err="1"/>
              <a:t>buildingqualitytypeid</a:t>
            </a:r>
            <a:r>
              <a:rPr lang="en-US" dirty="0"/>
              <a:t>, </a:t>
            </a:r>
            <a:r>
              <a:rPr lang="en-US" dirty="0" err="1"/>
              <a:t>lotsizesquarefeet</a:t>
            </a:r>
            <a:r>
              <a:rPr lang="en-US" dirty="0"/>
              <a:t> and </a:t>
            </a:r>
            <a:r>
              <a:rPr lang="en-US" dirty="0" err="1"/>
              <a:t>regionidneighborhood</a:t>
            </a:r>
            <a:r>
              <a:rPr lang="en-US" dirty="0"/>
              <a:t> to predict </a:t>
            </a:r>
            <a:r>
              <a:rPr lang="en-US" dirty="0" err="1"/>
              <a:t>heatingorsystemtypeid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914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792883-78E1-434B-B835-39915EB53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831" y="351682"/>
            <a:ext cx="4908790" cy="6087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7841B1-3790-4050-867D-ED39630DB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915" y="459348"/>
            <a:ext cx="5452057" cy="603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33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78DECD6-4B53-4A4D-8E22-6373940D5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238" y="1600069"/>
            <a:ext cx="8596312" cy="351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471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AE7CC-EB6B-4E72-849C-75CF6F4D9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283" y="323203"/>
            <a:ext cx="8596668" cy="603896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Using geo spatial information to predict </a:t>
            </a:r>
            <a:r>
              <a:rPr lang="en-US" dirty="0" err="1"/>
              <a:t>lotsizesquarefeet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8FD5B6-8D7A-44E0-B0B3-64D67B706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66" y="1631324"/>
            <a:ext cx="9156879" cy="466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1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B17DE-C402-4F0C-AEEB-94A7F44C2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96721"/>
            <a:ext cx="8596668" cy="544464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Using K-Nearest Regression to fill the missing values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C2AB7A-EC8F-488A-8021-4381D134E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76777"/>
            <a:ext cx="8805810" cy="452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A54EC-2E3E-410C-AC43-E834AD549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13386"/>
            <a:ext cx="8596668" cy="5706511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Prediction Model</a:t>
            </a:r>
          </a:p>
          <a:p>
            <a:endParaRPr lang="en-US" sz="2800" dirty="0"/>
          </a:p>
          <a:p>
            <a:r>
              <a:rPr lang="en-US" dirty="0"/>
              <a:t>Multiple Linear Regression</a:t>
            </a:r>
          </a:p>
          <a:p>
            <a:pPr lvl="1"/>
            <a:r>
              <a:rPr lang="en-US" dirty="0"/>
              <a:t>MAE – 0.02980</a:t>
            </a:r>
          </a:p>
          <a:p>
            <a:pPr lvl="1"/>
            <a:r>
              <a:rPr lang="en-US" dirty="0"/>
              <a:t>RMS – 0.03786</a:t>
            </a:r>
          </a:p>
          <a:p>
            <a:pPr lvl="1"/>
            <a:r>
              <a:rPr lang="en-US" dirty="0"/>
              <a:t>Computational Overhead – Least</a:t>
            </a:r>
          </a:p>
          <a:p>
            <a:r>
              <a:rPr lang="en-US" dirty="0"/>
              <a:t>Random Forest Regressor</a:t>
            </a:r>
          </a:p>
          <a:p>
            <a:pPr lvl="1"/>
            <a:r>
              <a:rPr lang="en-US" dirty="0"/>
              <a:t>MAE – 0.02974</a:t>
            </a:r>
          </a:p>
          <a:p>
            <a:pPr lvl="1"/>
            <a:r>
              <a:rPr lang="en-US" dirty="0"/>
              <a:t>RMS – 0.03779</a:t>
            </a:r>
          </a:p>
          <a:p>
            <a:pPr lvl="1"/>
            <a:r>
              <a:rPr lang="en-US" dirty="0"/>
              <a:t>Computational Overhead – Depends upon maximum depth level of the tree</a:t>
            </a:r>
          </a:p>
          <a:p>
            <a:r>
              <a:rPr lang="en-US" dirty="0"/>
              <a:t>Neural Network</a:t>
            </a:r>
          </a:p>
          <a:p>
            <a:pPr lvl="1"/>
            <a:r>
              <a:rPr lang="en-US" dirty="0"/>
              <a:t>MAE – 0.0306</a:t>
            </a:r>
          </a:p>
          <a:p>
            <a:pPr lvl="1"/>
            <a:r>
              <a:rPr lang="en-US" dirty="0"/>
              <a:t>RMS – 0.0015</a:t>
            </a:r>
          </a:p>
          <a:p>
            <a:pPr lvl="1"/>
            <a:r>
              <a:rPr lang="en-US" dirty="0"/>
              <a:t>Computational Overhead – Depends upon the number of hidden layers and epoch interval set for training the model, takes the maximum amount of time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BEST MODEL – Random Forest Regressor</a:t>
            </a:r>
          </a:p>
          <a:p>
            <a:endParaRPr lang="en-US" sz="28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3927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D07E8-F36B-4F8F-AD88-7759CE8B6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91921"/>
            <a:ext cx="8596668" cy="6379335"/>
          </a:xfrm>
        </p:spPr>
        <p:txBody>
          <a:bodyPr>
            <a:normAutofit/>
          </a:bodyPr>
          <a:lstStyle/>
          <a:p>
            <a:r>
              <a:rPr lang="en-US" sz="2800" dirty="0"/>
              <a:t>Model Deployment – Google Cloud Platform</a:t>
            </a:r>
          </a:p>
          <a:p>
            <a:endParaRPr lang="en-US" sz="2800" dirty="0"/>
          </a:p>
          <a:p>
            <a:r>
              <a:rPr lang="en-US" dirty="0"/>
              <a:t>Uploaded the best model and property spatial data on Google Cloud</a:t>
            </a:r>
          </a:p>
          <a:p>
            <a:r>
              <a:rPr lang="en-US" dirty="0"/>
              <a:t>Uploaded the cleansed data on Amazon S3</a:t>
            </a:r>
          </a:p>
          <a:p>
            <a:pPr lvl="1"/>
            <a:r>
              <a:rPr lang="en-US" dirty="0"/>
              <a:t>URL - https://s3-sa-east-1.amazonaws.com/zillow-data1/zillow_data_cleaned.csv</a:t>
            </a:r>
          </a:p>
          <a:p>
            <a:r>
              <a:rPr lang="en-US" dirty="0"/>
              <a:t>Log error prediction service </a:t>
            </a:r>
          </a:p>
          <a:p>
            <a:pPr lvl="1"/>
            <a:r>
              <a:rPr lang="en-US" dirty="0"/>
              <a:t>Method – http – POST</a:t>
            </a:r>
          </a:p>
          <a:p>
            <a:pPr lvl="1"/>
            <a:r>
              <a:rPr lang="en-US" dirty="0"/>
              <a:t>URL – http://35.192.35.231:8000/predict</a:t>
            </a:r>
          </a:p>
          <a:p>
            <a:pPr lvl="1"/>
            <a:r>
              <a:rPr lang="en-US" dirty="0"/>
              <a:t>Body –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Response – { "</a:t>
            </a:r>
            <a:r>
              <a:rPr lang="en-US" dirty="0" err="1"/>
              <a:t>parcelid</a:t>
            </a:r>
            <a:r>
              <a:rPr lang="en-US" dirty="0"/>
              <a:t>": 11472621,  "prediction-value": 0.011608385558027172 }</a:t>
            </a:r>
          </a:p>
          <a:p>
            <a:pPr lvl="1"/>
            <a:endParaRPr lang="en-US" dirty="0"/>
          </a:p>
          <a:p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A517DF-AA36-4EA8-A6D6-221B841670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937"/>
          <a:stretch/>
        </p:blipFill>
        <p:spPr>
          <a:xfrm>
            <a:off x="711677" y="4168461"/>
            <a:ext cx="8826321" cy="122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6999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76</TotalTime>
  <Words>361</Words>
  <Application>Microsoft Office PowerPoint</Application>
  <PresentationFormat>Widescreen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INFO 7390 – Midterm – Zillow Data 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 7390 – Midterm – Zillow Data Set</dc:title>
  <dc:creator>Soham Neogi</dc:creator>
  <cp:lastModifiedBy>Soham Neogi</cp:lastModifiedBy>
  <cp:revision>20</cp:revision>
  <dcterms:created xsi:type="dcterms:W3CDTF">2017-11-05T04:52:42Z</dcterms:created>
  <dcterms:modified xsi:type="dcterms:W3CDTF">2017-11-05T06:09:27Z</dcterms:modified>
</cp:coreProperties>
</file>

<file path=docProps/thumbnail.jpeg>
</file>